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 saveSubsetFonts="1">
  <p:sldMasterIdLst>
    <p:sldMasterId id="21474837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2579"/>
    <p:restoredTop sz="95726" autoAdjust="0"/>
  </p:normalViewPr>
  <p:slideViewPr>
    <p:cSldViewPr snapToObjects="1">
      <p:cViewPr varScale="1">
        <p:scale>
          <a:sx n="100" d="100"/>
          <a:sy n="100" d="100"/>
        </p:scale>
        <p:origin x="48" y="206"/>
      </p:cViewPr>
      <p:guideLst>
        <p:guide orient="horz" pos="2157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presProps" Target="presProps.xml"  /><Relationship Id="rId12" Type="http://schemas.openxmlformats.org/officeDocument/2006/relationships/viewProps" Target="viewProps.xml"  /><Relationship Id="rId13" Type="http://schemas.openxmlformats.org/officeDocument/2006/relationships/theme" Target="theme/theme1.xml"  /><Relationship Id="rId14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2022-05-17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2022-05-17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2022-05-17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2022-05-17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2022-05-17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2022-05-17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2022-05-17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2022-05-17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2022-05-17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2022-05-17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2022-05-17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2022-05-17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2022-05-17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실내, 전자기기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05"/>
            <a:ext cx="12210208" cy="686302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182" y="652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3429000"/>
            <a:ext cx="5181599" cy="1254013"/>
          </a:xfrm>
        </p:spPr>
        <p:txBody>
          <a:bodyPr/>
          <a:lstStyle/>
          <a:p>
            <a:pPr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나눔스퀘어라운드OTF Regular"/>
                <a:ea typeface="나눔스퀘어라운드OTF Regular"/>
              </a:rPr>
              <a:t>그래픽스 조별발표</a:t>
            </a:r>
            <a:endParaRPr lang="ko-KR" altLang="en-US">
              <a:solidFill>
                <a:schemeClr val="bg1">
                  <a:lumMod val="95000"/>
                </a:schemeClr>
              </a:solidFill>
              <a:latin typeface="나눔스퀘어라운드OTF Regular"/>
              <a:ea typeface="나눔스퀘어라운드OTF Regular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3190" y="4385091"/>
            <a:ext cx="4320600" cy="576072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ko-KR" altLang="en-US">
                <a:solidFill>
                  <a:srgbClr val="ffffff"/>
                </a:solidFill>
                <a:latin typeface="나눔스퀘어라운드OTF Regular"/>
                <a:ea typeface="나눔스퀘어라운드OTF Regular"/>
              </a:rPr>
              <a:t>김진혁</a:t>
            </a:r>
            <a:r>
              <a:rPr lang="en-US" altLang="ko-KR">
                <a:solidFill>
                  <a:srgbClr val="ffffff"/>
                </a:solidFill>
                <a:latin typeface="나눔스퀘어라운드OTF Regular"/>
                <a:ea typeface="나눔스퀘어라운드OTF Regular"/>
              </a:rPr>
              <a:t>,</a:t>
            </a:r>
            <a:r>
              <a:rPr lang="ko-KR" altLang="en-US">
                <a:solidFill>
                  <a:srgbClr val="ffffff"/>
                </a:solidFill>
                <a:latin typeface="나눔스퀘어라운드OTF Regular"/>
                <a:ea typeface="나눔스퀘어라운드OTF Regular"/>
              </a:rPr>
              <a:t> 남태승</a:t>
            </a:r>
            <a:r>
              <a:rPr lang="en-US" altLang="ko-KR">
                <a:solidFill>
                  <a:srgbClr val="ffffff"/>
                </a:solidFill>
                <a:latin typeface="나눔스퀘어라운드OTF Regular"/>
                <a:ea typeface="나눔스퀘어라운드OTF Regular"/>
              </a:rPr>
              <a:t>,</a:t>
            </a:r>
            <a:r>
              <a:rPr lang="ko-KR" altLang="en-US">
                <a:solidFill>
                  <a:srgbClr val="ffffff"/>
                </a:solidFill>
                <a:latin typeface="나눔스퀘어라운드OTF Regular"/>
                <a:ea typeface="나눔스퀘어라운드OTF Regular"/>
              </a:rPr>
              <a:t> 박윤상</a:t>
            </a:r>
            <a:r>
              <a:rPr lang="en-US" altLang="ko-KR">
                <a:solidFill>
                  <a:srgbClr val="ffffff"/>
                </a:solidFill>
                <a:latin typeface="나눔스퀘어라운드OTF Regular"/>
                <a:ea typeface="나눔스퀘어라운드OTF Regular"/>
              </a:rPr>
              <a:t>,</a:t>
            </a:r>
            <a:r>
              <a:rPr lang="ko-KR" altLang="en-US">
                <a:solidFill>
                  <a:srgbClr val="ffffff"/>
                </a:solidFill>
                <a:latin typeface="나눔스퀘어라운드OTF Regular"/>
                <a:ea typeface="나눔스퀘어라운드OTF Regular"/>
              </a:rPr>
              <a:t> 이민규</a:t>
            </a:r>
            <a:endParaRPr lang="ko-KR" altLang="en-US">
              <a:solidFill>
                <a:srgbClr val="ffffff"/>
              </a:solidFill>
              <a:latin typeface="나눔스퀘어라운드OTF Regular"/>
              <a:ea typeface="나눔스퀘어라운드OTF Regular"/>
            </a:endParaRPr>
          </a:p>
        </p:txBody>
      </p:sp>
      <p:sp>
        <p:nvSpPr>
          <p:cNvPr id="10" name="직각 삼각형 9"/>
          <p:cNvSpPr/>
          <p:nvPr/>
        </p:nvSpPr>
        <p:spPr>
          <a:xfrm flipH="1" flipV="1">
            <a:off x="10031700" y="-505"/>
            <a:ext cx="2160300" cy="2160300"/>
          </a:xfrm>
          <a:prstGeom prst="rtTriangle">
            <a:avLst/>
          </a:prstGeom>
          <a:solidFill>
            <a:srgbClr val="338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 rot="0">
            <a:off x="0" y="0"/>
            <a:ext cx="12210208" cy="6858505"/>
            <a:chOff x="0" y="0"/>
            <a:chExt cx="12210208" cy="6858505"/>
          </a:xfrm>
        </p:grpSpPr>
        <p:sp>
          <p:nvSpPr>
            <p:cNvPr id="12" name="직각 삼각형 11"/>
            <p:cNvSpPr/>
            <p:nvPr/>
          </p:nvSpPr>
          <p:spPr>
            <a:xfrm flipH="1" flipV="1">
              <a:off x="10006518" y="0"/>
              <a:ext cx="2160300" cy="2160300"/>
            </a:xfrm>
            <a:prstGeom prst="rtTriangle">
              <a:avLst/>
            </a:prstGeom>
            <a:solidFill>
              <a:srgbClr val="3384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액자 12"/>
            <p:cNvSpPr/>
            <p:nvPr/>
          </p:nvSpPr>
          <p:spPr>
            <a:xfrm>
              <a:off x="0" y="0"/>
              <a:ext cx="12210208" cy="6858505"/>
            </a:xfrm>
            <a:prstGeom prst="frame">
              <a:avLst>
                <a:gd name="adj1" fmla="val 4319"/>
              </a:avLst>
            </a:prstGeom>
            <a:solidFill>
              <a:srgbClr val="3384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0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액자 8"/>
          <p:cNvSpPr/>
          <p:nvPr/>
        </p:nvSpPr>
        <p:spPr>
          <a:xfrm>
            <a:off x="0" y="0"/>
            <a:ext cx="12210208" cy="6858505"/>
          </a:xfrm>
          <a:prstGeom prst="frame">
            <a:avLst>
              <a:gd name="adj1" fmla="val 4319"/>
            </a:avLst>
          </a:prstGeom>
          <a:solidFill>
            <a:srgbClr val="338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99320" y="1210410"/>
            <a:ext cx="8785220" cy="2521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  <a:defRPr/>
            </a:pPr>
            <a:r>
              <a:rPr lang="ko-KR" altLang="en-US" sz="3200">
                <a:latin typeface="나눔스퀘어라운드OTF Regular"/>
                <a:ea typeface="나눔스퀘어라운드OTF Regular"/>
              </a:rPr>
              <a:t>출석 시스템</a:t>
            </a:r>
            <a:endParaRPr lang="ko-KR" altLang="en-US" sz="3200">
              <a:latin typeface="나눔스퀘어라운드OTF Regular"/>
              <a:ea typeface="나눔스퀘어라운드OTF Regular"/>
            </a:endParaRPr>
          </a:p>
          <a:p>
            <a:pPr marL="914400" lvl="1" indent="-457200">
              <a:buClr>
                <a:schemeClr val="tx1"/>
              </a:buClr>
              <a:buFont typeface="한컴바탕"/>
              <a:buChar char="∘"/>
              <a:defRPr/>
            </a:pPr>
            <a:r>
              <a:rPr lang="ko-KR" altLang="en-US" sz="3200">
                <a:latin typeface="나눔스퀘어라운드OTF Regular"/>
                <a:ea typeface="나눔스퀘어라운드OTF Regular"/>
              </a:rPr>
              <a:t>얼굴인식</a:t>
            </a:r>
            <a:endParaRPr lang="ko-KR" altLang="en-US" sz="3200">
              <a:latin typeface="나눔스퀘어라운드OTF Regular"/>
              <a:ea typeface="나눔스퀘어라운드OTF Regular"/>
            </a:endParaRPr>
          </a:p>
          <a:p>
            <a:pPr marL="1371600" lvl="2" indent="-457200">
              <a:buClr>
                <a:schemeClr val="tx1"/>
              </a:buClr>
              <a:buFont typeface="한컴바탕"/>
              <a:buChar char="▸"/>
              <a:defRPr/>
            </a:pPr>
            <a:r>
              <a:rPr lang="en-US" altLang="ko-KR" sz="3200">
                <a:latin typeface="나눔스퀘어라운드OTF Regular"/>
                <a:ea typeface="나눔스퀘어라운드OTF Regular"/>
              </a:rPr>
              <a:t>n</a:t>
            </a:r>
            <a:r>
              <a:rPr lang="ko-KR" altLang="en-US" sz="3200">
                <a:latin typeface="나눔스퀘어라운드OTF Regular"/>
                <a:ea typeface="나눔스퀘어라운드OTF Regular"/>
              </a:rPr>
              <a:t>초 이상 화면에 감지된 명단은 출석처리됨</a:t>
            </a:r>
            <a:endParaRPr lang="ko-KR" altLang="en-US" sz="3200">
              <a:latin typeface="나눔스퀘어라운드OTF Regular"/>
              <a:ea typeface="나눔스퀘어라운드OTF Regular"/>
            </a:endParaRPr>
          </a:p>
          <a:p>
            <a:pPr marL="914400" lvl="1" indent="-457200">
              <a:buClr>
                <a:schemeClr val="tx1"/>
              </a:buClr>
              <a:buFont typeface="한컴바탕"/>
              <a:buChar char="∘"/>
              <a:defRPr/>
            </a:pPr>
            <a:r>
              <a:rPr lang="en-US" altLang="ko-KR" sz="3200">
                <a:latin typeface="나눔스퀘어라운드OTF Regular"/>
                <a:ea typeface="나눔스퀘어라운드OTF Regular"/>
              </a:rPr>
              <a:t>DB</a:t>
            </a:r>
            <a:endParaRPr lang="en-US" altLang="ko-KR" sz="3200">
              <a:latin typeface="나눔스퀘어라운드OTF Regular"/>
              <a:ea typeface="나눔스퀘어라운드OTF Regular"/>
            </a:endParaRPr>
          </a:p>
          <a:p>
            <a:pPr marL="1371600" lvl="2" indent="-457200">
              <a:buClr>
                <a:schemeClr val="tx1"/>
              </a:buClr>
              <a:buFont typeface="한컴바탕"/>
              <a:buChar char="▸"/>
              <a:defRPr/>
            </a:pPr>
            <a:r>
              <a:rPr lang="ko-KR" altLang="en-US" sz="3200">
                <a:latin typeface="나눔스퀘어라운드OTF Regular"/>
                <a:ea typeface="나눔스퀘어라운드OTF Regular"/>
              </a:rPr>
              <a:t>등록</a:t>
            </a:r>
            <a:r>
              <a:rPr lang="en-US" altLang="ko-KR" sz="3200">
                <a:latin typeface="나눔스퀘어라운드OTF Regular"/>
                <a:ea typeface="나눔스퀘어라운드OTF Regular"/>
              </a:rPr>
              <a:t>/</a:t>
            </a:r>
            <a:r>
              <a:rPr lang="ko-KR" altLang="en-US" sz="3200">
                <a:latin typeface="나눔스퀘어라운드OTF Regular"/>
                <a:ea typeface="나눔스퀘어라운드OTF Regular"/>
              </a:rPr>
              <a:t>제거</a:t>
            </a:r>
            <a:endParaRPr lang="ko-KR" altLang="en-US" sz="3200">
              <a:latin typeface="나눔스퀘어라운드OTF Regular"/>
              <a:ea typeface="나눔스퀘어라운드OTF Regula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9320" y="4175223"/>
            <a:ext cx="9427017" cy="1558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  <a:defRPr/>
            </a:pPr>
            <a:r>
              <a:rPr lang="ko-KR" altLang="en-US" sz="3200">
                <a:latin typeface="나눔스퀘어라운드OTF Regular"/>
                <a:ea typeface="나눔스퀘어라운드OTF Regular"/>
              </a:rPr>
              <a:t>디자인</a:t>
            </a:r>
            <a:endParaRPr lang="ko-KR" altLang="en-US" sz="3200">
              <a:latin typeface="나눔스퀘어라운드OTF Regular"/>
              <a:ea typeface="나눔스퀘어라운드OTF Regular"/>
            </a:endParaRPr>
          </a:p>
          <a:p>
            <a:pPr marL="914400" lvl="1" indent="-457200">
              <a:buClr>
                <a:schemeClr val="tx1"/>
              </a:buClr>
              <a:buFont typeface="한컴바탕"/>
              <a:buChar char="∘"/>
              <a:defRPr/>
            </a:pPr>
            <a:r>
              <a:rPr lang="ko-KR" altLang="en-US" sz="3200">
                <a:latin typeface="나눔스퀘어라운드OTF Regular"/>
                <a:ea typeface="나눔스퀘어라운드OTF Regular"/>
              </a:rPr>
              <a:t>db 업로드/제거 페이지는 따로 분리</a:t>
            </a:r>
            <a:endParaRPr lang="ko-KR" altLang="en-US" sz="3200">
              <a:latin typeface="나눔스퀘어라운드OTF Regular"/>
              <a:ea typeface="나눔스퀘어라운드OTF Regular"/>
            </a:endParaRPr>
          </a:p>
          <a:p>
            <a:pPr marL="914400" lvl="1" indent="-457200">
              <a:buClr>
                <a:schemeClr val="tx1"/>
              </a:buClr>
              <a:buFont typeface="한컴바탕"/>
              <a:buChar char="∘"/>
              <a:defRPr/>
            </a:pPr>
            <a:r>
              <a:rPr lang="ko-KR" altLang="en-US" sz="3200">
                <a:latin typeface="나눔스퀘어라운드OTF Regular"/>
                <a:ea typeface="나눔스퀘어라운드OTF Regular"/>
              </a:rPr>
              <a:t>왼쪽에, 카메라 화면 → 오른쪽, 인식된 명단 표시</a:t>
            </a:r>
            <a:endParaRPr lang="ko-KR" altLang="en-US" sz="3200">
              <a:latin typeface="나눔스퀘어라운드OTF Regular"/>
              <a:ea typeface="나눔스퀘어라운드OTF Regular"/>
            </a:endParaRPr>
          </a:p>
        </p:txBody>
      </p:sp>
      <p:sp>
        <p:nvSpPr>
          <p:cNvPr id="22" name="TextBox 17"/>
          <p:cNvSpPr txBox="1"/>
          <p:nvPr/>
        </p:nvSpPr>
        <p:spPr>
          <a:xfrm>
            <a:off x="347625" y="354328"/>
            <a:ext cx="2147875" cy="693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나눔스퀘어라운드 Bold"/>
                <a:ea typeface="나눔스퀘어라운드 Bold"/>
              </a:rPr>
              <a:t>구상단계</a:t>
            </a:r>
            <a:endParaRPr lang="ko-KR" altLang="en-US" sz="4000">
              <a:latin typeface="나눔스퀘어라운드 Bold"/>
              <a:ea typeface="나눔스퀘어라운드 Bold"/>
            </a:endParaRPr>
          </a:p>
        </p:txBody>
      </p:sp>
      <p:sp>
        <p:nvSpPr>
          <p:cNvPr id="23" name="직각 삼각형 11"/>
          <p:cNvSpPr/>
          <p:nvPr/>
        </p:nvSpPr>
        <p:spPr>
          <a:xfrm flipH="1" flipV="1">
            <a:off x="10006518" y="0"/>
            <a:ext cx="2160300" cy="2160300"/>
          </a:xfrm>
          <a:prstGeom prst="rtTriangle">
            <a:avLst/>
          </a:prstGeom>
          <a:solidFill>
            <a:srgbClr val="338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0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액자 8"/>
          <p:cNvSpPr/>
          <p:nvPr/>
        </p:nvSpPr>
        <p:spPr>
          <a:xfrm>
            <a:off x="0" y="0"/>
            <a:ext cx="12210208" cy="6858505"/>
          </a:xfrm>
          <a:prstGeom prst="frame">
            <a:avLst>
              <a:gd name="adj1" fmla="val 4319"/>
            </a:avLst>
          </a:prstGeom>
          <a:solidFill>
            <a:srgbClr val="338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1230" y="1196690"/>
            <a:ext cx="10801500" cy="1611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  <a:defRPr/>
            </a:pPr>
            <a:r>
              <a:rPr lang="ko-KR" altLang="en-US" sz="3200">
                <a:latin typeface="나눔스퀘어라운드OTF Regular"/>
                <a:ea typeface="나눔스퀘어라운드OTF Regular"/>
              </a:rPr>
              <a:t>학습모델 로드 </a:t>
            </a:r>
            <a:r>
              <a:rPr lang="en-US" altLang="en-US" sz="3200">
                <a:latin typeface="나눔스퀘어라운드OTF Regular"/>
                <a:ea typeface="나눔스퀘어라운드OTF Regular"/>
              </a:rPr>
              <a:t>→ </a:t>
            </a:r>
            <a:r>
              <a:rPr lang="ko-KR" altLang="en-US" sz="3200">
                <a:latin typeface="나눔스퀘어라운드OTF Regular"/>
                <a:ea typeface="나눔스퀘어라운드OTF Regular"/>
              </a:rPr>
              <a:t> 웹캠 로드 </a:t>
            </a:r>
            <a:r>
              <a:rPr lang="en-US" altLang="en-US" sz="3200">
                <a:latin typeface="나눔스퀘어라운드OTF Regular"/>
                <a:ea typeface="나눔스퀘어라운드OTF Regular"/>
              </a:rPr>
              <a:t>→ </a:t>
            </a:r>
            <a:r>
              <a:rPr lang="ko-KR" altLang="en-US" sz="3200">
                <a:latin typeface="나눔스퀘어라운드OTF Regular"/>
                <a:ea typeface="나눔스퀘어라운드OTF Regular"/>
              </a:rPr>
              <a:t> 학생프로필 로드 및 관찰객체 Matcher 생성 </a:t>
            </a:r>
            <a:r>
              <a:rPr lang="en-US" altLang="en-US" sz="3200">
                <a:latin typeface="나눔스퀘어라운드OTF Regular"/>
                <a:ea typeface="나눔스퀘어라운드OTF Regular"/>
              </a:rPr>
              <a:t>→ </a:t>
            </a:r>
            <a:r>
              <a:rPr lang="ko-KR" altLang="en-US" sz="3200">
                <a:latin typeface="나눔스퀘어라운드OTF Regular"/>
                <a:ea typeface="나눔스퀘어라운드OTF Regular"/>
              </a:rPr>
              <a:t> 캡쳐 </a:t>
            </a:r>
            <a:r>
              <a:rPr lang="en-US" altLang="en-US" sz="3200">
                <a:latin typeface="나눔스퀘어라운드OTF Regular"/>
                <a:ea typeface="나눔스퀘어라운드OTF Regular"/>
              </a:rPr>
              <a:t>→ </a:t>
            </a:r>
            <a:r>
              <a:rPr lang="ko-KR" altLang="en-US" sz="3200">
                <a:latin typeface="나눔스퀘어라운드OTF Regular"/>
                <a:ea typeface="나눔스퀘어라운드OTF Regular"/>
              </a:rPr>
              <a:t>얼굴 탐색 </a:t>
            </a:r>
            <a:r>
              <a:rPr lang="en-US" altLang="en-US" sz="3200">
                <a:latin typeface="나눔스퀘어라운드OTF Regular"/>
                <a:ea typeface="나눔스퀘어라운드OTF Regular"/>
              </a:rPr>
              <a:t>→ </a:t>
            </a:r>
            <a:r>
              <a:rPr lang="ko-KR" altLang="en-US" sz="3200">
                <a:latin typeface="나눔스퀘어라운드OTF Regular"/>
                <a:ea typeface="나눔스퀘어라운드OTF Regular"/>
              </a:rPr>
              <a:t> Matcher객체 비교 </a:t>
            </a:r>
            <a:r>
              <a:rPr lang="en-US" altLang="en-US" sz="3200">
                <a:latin typeface="나눔스퀘어라운드OTF Regular"/>
                <a:ea typeface="나눔스퀘어라운드OTF Regular"/>
              </a:rPr>
              <a:t>→ </a:t>
            </a:r>
            <a:r>
              <a:rPr lang="ko-KR" altLang="en-US" sz="3200">
                <a:latin typeface="나눔스퀘어라운드OTF Regular"/>
                <a:ea typeface="나눔스퀘어라운드OTF Regular"/>
              </a:rPr>
              <a:t> 명단 상태 갱신</a:t>
            </a:r>
            <a:r>
              <a:rPr lang="ko-KR" altLang="en-US" sz="3600">
                <a:latin typeface="나눔스퀘어라운드OTF Regular"/>
                <a:ea typeface="나눔스퀘어라운드OTF Regular"/>
              </a:rPr>
              <a:t> </a:t>
            </a:r>
            <a:endParaRPr lang="ko-KR" altLang="en-US" sz="3600">
              <a:latin typeface="나눔스퀘어라운드OTF Regular"/>
              <a:ea typeface="나눔스퀘어라운드OTF Regular"/>
            </a:endParaRPr>
          </a:p>
        </p:txBody>
      </p:sp>
      <p:sp>
        <p:nvSpPr>
          <p:cNvPr id="22" name="TextBox 17"/>
          <p:cNvSpPr txBox="1"/>
          <p:nvPr/>
        </p:nvSpPr>
        <p:spPr>
          <a:xfrm>
            <a:off x="347624" y="354328"/>
            <a:ext cx="3228026" cy="691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나눔스퀘어라운드 Bold"/>
                <a:ea typeface="나눔스퀘어라운드 Bold"/>
              </a:rPr>
              <a:t>화면 인식단계</a:t>
            </a:r>
            <a:endParaRPr lang="ko-KR" altLang="en-US" sz="4000">
              <a:latin typeface="나눔스퀘어라운드 Bold"/>
              <a:ea typeface="나눔스퀘어라운드 Bold"/>
            </a:endParaRPr>
          </a:p>
        </p:txBody>
      </p:sp>
      <p:sp>
        <p:nvSpPr>
          <p:cNvPr id="23" name="TextBox 17"/>
          <p:cNvSpPr txBox="1"/>
          <p:nvPr/>
        </p:nvSpPr>
        <p:spPr>
          <a:xfrm>
            <a:off x="347624" y="3429000"/>
            <a:ext cx="3228026" cy="701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나눔스퀘어라운드 Bold"/>
                <a:ea typeface="나눔스퀘어라운드 Bold"/>
              </a:rPr>
              <a:t>시스템 환경</a:t>
            </a:r>
            <a:endParaRPr lang="ko-KR" altLang="en-US" sz="4000">
              <a:latin typeface="나눔스퀘어라운드 Bold"/>
              <a:ea typeface="나눔스퀘어라운드 Bold"/>
            </a:endParaRPr>
          </a:p>
        </p:txBody>
      </p:sp>
      <p:sp>
        <p:nvSpPr>
          <p:cNvPr id="24" name="TextBox 17"/>
          <p:cNvSpPr txBox="1"/>
          <p:nvPr/>
        </p:nvSpPr>
        <p:spPr>
          <a:xfrm>
            <a:off x="551230" y="4370070"/>
            <a:ext cx="5400750" cy="1181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  <a:defRPr/>
            </a:pPr>
            <a:r>
              <a:rPr lang="ko-KR" altLang="en-US" sz="3600">
                <a:latin typeface="나눔스퀘어라운드OTF Regular"/>
                <a:ea typeface="나눔스퀘어라운드OTF Regular"/>
              </a:rPr>
              <a:t>서버 환경</a:t>
            </a:r>
            <a:endParaRPr lang="ko-KR" altLang="en-US" sz="3600">
              <a:latin typeface="나눔스퀘어라운드OTF Regular"/>
              <a:ea typeface="나눔스퀘어라운드OTF Regular"/>
            </a:endParaRPr>
          </a:p>
          <a:p>
            <a:pPr marL="971280" lvl="1" indent="-514080">
              <a:buClr>
                <a:schemeClr val="tx1"/>
              </a:buClr>
              <a:buFont typeface="한컴바탕"/>
              <a:buChar char="–"/>
              <a:defRPr/>
            </a:pPr>
            <a:r>
              <a:rPr lang="ko-KR" altLang="en-US" sz="3600">
                <a:latin typeface="나눔스퀘어라운드OTF Regular"/>
                <a:ea typeface="나눔스퀘어라운드OTF Regular"/>
              </a:rPr>
              <a:t>Node.js와 express.js</a:t>
            </a:r>
            <a:endParaRPr lang="ko-KR" altLang="en-US" sz="3600">
              <a:latin typeface="나눔스퀘어라운드OTF Regular"/>
              <a:ea typeface="나눔스퀘어라운드OTF Regular"/>
            </a:endParaRPr>
          </a:p>
        </p:txBody>
      </p:sp>
      <p:sp>
        <p:nvSpPr>
          <p:cNvPr id="25" name="TextBox 17"/>
          <p:cNvSpPr txBox="1"/>
          <p:nvPr/>
        </p:nvSpPr>
        <p:spPr>
          <a:xfrm>
            <a:off x="6096000" y="4370070"/>
            <a:ext cx="5400750" cy="1181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  <a:defRPr/>
            </a:pPr>
            <a:r>
              <a:rPr lang="ko-KR" altLang="en-US" sz="3600">
                <a:latin typeface="나눔스퀘어라운드OTF Regular"/>
                <a:ea typeface="나눔스퀘어라운드OTF Regular"/>
              </a:rPr>
              <a:t>서버에서 파일 처리</a:t>
            </a:r>
            <a:endParaRPr lang="ko-KR" altLang="en-US" sz="3600">
              <a:latin typeface="나눔스퀘어라운드OTF Regular"/>
              <a:ea typeface="나눔스퀘어라운드OTF Regular"/>
            </a:endParaRPr>
          </a:p>
          <a:p>
            <a:pPr marL="971280" lvl="1" indent="-514080">
              <a:buClr>
                <a:schemeClr val="tx1"/>
              </a:buClr>
              <a:buFont typeface="한컴바탕"/>
              <a:buChar char="–"/>
              <a:defRPr/>
            </a:pPr>
            <a:r>
              <a:rPr lang="ko-KR" altLang="en-US" sz="3600">
                <a:latin typeface="나눔스퀘어라운드OTF Regular"/>
                <a:ea typeface="나눔스퀘어라운드OTF Regular"/>
              </a:rPr>
              <a:t>fs와 multer</a:t>
            </a:r>
            <a:endParaRPr lang="ko-KR" altLang="en-US" sz="3600">
              <a:latin typeface="나눔스퀘어라운드OTF Regular"/>
              <a:ea typeface="나눔스퀘어라운드OTF Regular"/>
            </a:endParaRPr>
          </a:p>
        </p:txBody>
      </p:sp>
      <p:sp>
        <p:nvSpPr>
          <p:cNvPr id="26" name="직각 삼각형 11"/>
          <p:cNvSpPr/>
          <p:nvPr/>
        </p:nvSpPr>
        <p:spPr>
          <a:xfrm flipH="1" flipV="1">
            <a:off x="10006518" y="0"/>
            <a:ext cx="2160300" cy="2160300"/>
          </a:xfrm>
          <a:prstGeom prst="rtTriangle">
            <a:avLst/>
          </a:prstGeom>
          <a:solidFill>
            <a:srgbClr val="338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0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액자 8"/>
          <p:cNvSpPr/>
          <p:nvPr/>
        </p:nvSpPr>
        <p:spPr>
          <a:xfrm>
            <a:off x="0" y="0"/>
            <a:ext cx="12210208" cy="6858505"/>
          </a:xfrm>
          <a:prstGeom prst="frame">
            <a:avLst>
              <a:gd name="adj1" fmla="val 4319"/>
            </a:avLst>
          </a:prstGeom>
          <a:solidFill>
            <a:srgbClr val="338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1230" y="1186779"/>
            <a:ext cx="10535438" cy="1183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  <a:defRPr/>
            </a:pPr>
            <a:r>
              <a:rPr lang="ko-KR" altLang="en-US" sz="3600">
                <a:latin typeface="나눔스퀘어라운드OTF Regular"/>
                <a:ea typeface="나눔스퀘어라운드OTF Regular"/>
              </a:rPr>
              <a:t>테스트는 OBS 가상 웹캠 드라이버 기능을 사용해서 이미지를 대조 하는 방식으로 테스트를 진행</a:t>
            </a:r>
            <a:endParaRPr lang="ko-KR" altLang="en-US" sz="3600">
              <a:latin typeface="나눔스퀘어라운드OTF Regular"/>
              <a:ea typeface="나눔스퀘어라운드OTF Regular"/>
            </a:endParaRPr>
          </a:p>
        </p:txBody>
      </p:sp>
      <p:sp>
        <p:nvSpPr>
          <p:cNvPr id="22" name="TextBox 17"/>
          <p:cNvSpPr txBox="1"/>
          <p:nvPr/>
        </p:nvSpPr>
        <p:spPr>
          <a:xfrm>
            <a:off x="347624" y="354328"/>
            <a:ext cx="3228026" cy="691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나눔스퀘어라운드 Bold"/>
                <a:ea typeface="나눔스퀘어라운드 Bold"/>
              </a:rPr>
              <a:t>테스트 방법</a:t>
            </a:r>
            <a:endParaRPr lang="ko-KR" altLang="en-US" sz="4000">
              <a:latin typeface="나눔스퀘어라운드 Bold"/>
              <a:ea typeface="나눔스퀘어라운드 Bold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7624" y="3213817"/>
            <a:ext cx="5964406" cy="2095853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56050" y="2381073"/>
            <a:ext cx="5342982" cy="3761340"/>
          </a:xfrm>
          <a:prstGeom prst="rect">
            <a:avLst/>
          </a:prstGeom>
        </p:spPr>
      </p:pic>
      <p:sp>
        <p:nvSpPr>
          <p:cNvPr id="27" name="직각 삼각형 11"/>
          <p:cNvSpPr/>
          <p:nvPr/>
        </p:nvSpPr>
        <p:spPr>
          <a:xfrm flipH="1" flipV="1">
            <a:off x="10006518" y="0"/>
            <a:ext cx="2160300" cy="2160300"/>
          </a:xfrm>
          <a:prstGeom prst="rtTriangle">
            <a:avLst/>
          </a:prstGeom>
          <a:solidFill>
            <a:srgbClr val="338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0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액자 9"/>
          <p:cNvSpPr/>
          <p:nvPr/>
        </p:nvSpPr>
        <p:spPr>
          <a:xfrm>
            <a:off x="0" y="0"/>
            <a:ext cx="12210208" cy="6858505"/>
          </a:xfrm>
          <a:prstGeom prst="frame">
            <a:avLst>
              <a:gd name="adj1" fmla="val 4319"/>
            </a:avLst>
          </a:prstGeom>
          <a:solidFill>
            <a:srgbClr val="338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2969" y="1169670"/>
            <a:ext cx="10946061" cy="5289448"/>
          </a:xfrm>
          <a:prstGeom prst="rect">
            <a:avLst/>
          </a:prstGeom>
        </p:spPr>
      </p:pic>
      <p:sp>
        <p:nvSpPr>
          <p:cNvPr id="16" name=""/>
          <p:cNvSpPr/>
          <p:nvPr/>
        </p:nvSpPr>
        <p:spPr>
          <a:xfrm>
            <a:off x="622969" y="1916790"/>
            <a:ext cx="504340" cy="36005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1127310" y="1916790"/>
            <a:ext cx="576080" cy="36005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9" name=""/>
          <p:cNvCxnSpPr>
            <a:stCxn id="16" idx="2"/>
          </p:cNvCxnSpPr>
          <p:nvPr/>
        </p:nvCxnSpPr>
        <p:spPr>
          <a:xfrm rot="16200000" flipH="1">
            <a:off x="101100" y="3050880"/>
            <a:ext cx="2376330" cy="828250"/>
          </a:xfrm>
          <a:prstGeom prst="bentConnector3">
            <a:avLst>
              <a:gd name="adj1" fmla="val 100174"/>
            </a:avLst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"/>
          <p:cNvSpPr txBox="1"/>
          <p:nvPr/>
        </p:nvSpPr>
        <p:spPr>
          <a:xfrm>
            <a:off x="1703390" y="4437140"/>
            <a:ext cx="3168440" cy="637780"/>
          </a:xfrm>
          <a:prstGeom prst="rect">
            <a:avLst/>
          </a:prstGeom>
          <a:solidFill>
            <a:schemeClr val="lt1"/>
          </a:solidFill>
          <a:ln w="19050">
            <a:solidFill>
              <a:schemeClr val="dk1"/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latin typeface="나눔바른고딕"/>
                <a:ea typeface="나눔바른고딕"/>
              </a:rPr>
              <a:t>명단버튼 카메가 기능으로 얼굴을 인식하는 창으로 이동 </a:t>
            </a: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22" name=""/>
          <p:cNvCxnSpPr>
            <a:stCxn id="18" idx="2"/>
            <a:endCxn id="23" idx="1"/>
          </p:cNvCxnSpPr>
          <p:nvPr/>
        </p:nvCxnSpPr>
        <p:spPr>
          <a:xfrm rot="5400000" flipV="1">
            <a:off x="927950" y="2764240"/>
            <a:ext cx="1262840" cy="288040"/>
          </a:xfrm>
          <a:prstGeom prst="bentConnector2">
            <a:avLst/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"/>
          <p:cNvSpPr txBox="1"/>
          <p:nvPr/>
        </p:nvSpPr>
        <p:spPr>
          <a:xfrm>
            <a:off x="1703390" y="3356990"/>
            <a:ext cx="1008140" cy="365380"/>
          </a:xfrm>
          <a:prstGeom prst="rect">
            <a:avLst/>
          </a:prstGeom>
          <a:solidFill>
            <a:schemeClr val="lt1"/>
          </a:solidFill>
          <a:ln w="19050">
            <a:solidFill>
              <a:schemeClr val="dk1"/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latin typeface="나눔바른고딕"/>
                <a:ea typeface="나눔바른고딕"/>
              </a:rPr>
              <a:t>출석버튼</a:t>
            </a:r>
            <a:endParaRPr lang="ko-KR" altLang="en-US">
              <a:latin typeface="나눔바른고딕"/>
            </a:endParaRPr>
          </a:p>
        </p:txBody>
      </p:sp>
      <p:sp>
        <p:nvSpPr>
          <p:cNvPr id="25" name="TextBox 17"/>
          <p:cNvSpPr txBox="1"/>
          <p:nvPr/>
        </p:nvSpPr>
        <p:spPr>
          <a:xfrm>
            <a:off x="347625" y="354328"/>
            <a:ext cx="2147875" cy="693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나눔스퀘어라운드 Bold"/>
                <a:ea typeface="나눔스퀘어라운드 Bold"/>
              </a:rPr>
              <a:t>초기단계</a:t>
            </a:r>
            <a:endParaRPr lang="ko-KR" altLang="en-US" sz="4000">
              <a:latin typeface="나눔스퀘어라운드 Bold"/>
              <a:ea typeface="나눔스퀘어라운드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0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액자 11"/>
          <p:cNvSpPr/>
          <p:nvPr/>
        </p:nvSpPr>
        <p:spPr>
          <a:xfrm>
            <a:off x="0" y="0"/>
            <a:ext cx="12210208" cy="6858505"/>
          </a:xfrm>
          <a:prstGeom prst="frame">
            <a:avLst>
              <a:gd name="adj1" fmla="val 4319"/>
            </a:avLst>
          </a:prstGeom>
          <a:solidFill>
            <a:srgbClr val="338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6144" y="1145411"/>
            <a:ext cx="11064626" cy="5264423"/>
          </a:xfrm>
          <a:prstGeom prst="rect">
            <a:avLst/>
          </a:prstGeom>
        </p:spPr>
      </p:pic>
      <p:sp>
        <p:nvSpPr>
          <p:cNvPr id="20" name=""/>
          <p:cNvSpPr/>
          <p:nvPr/>
        </p:nvSpPr>
        <p:spPr>
          <a:xfrm>
            <a:off x="4295750" y="2348850"/>
            <a:ext cx="3672510" cy="352849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22" name=""/>
          <p:cNvCxnSpPr/>
          <p:nvPr/>
        </p:nvCxnSpPr>
        <p:spPr>
          <a:xfrm>
            <a:off x="7968260" y="2852920"/>
            <a:ext cx="1584220" cy="576080"/>
          </a:xfrm>
          <a:prstGeom prst="bentConnector3">
            <a:avLst>
              <a:gd name="adj1" fmla="val 99150"/>
            </a:avLst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"/>
          <p:cNvSpPr txBox="1"/>
          <p:nvPr/>
        </p:nvSpPr>
        <p:spPr>
          <a:xfrm>
            <a:off x="8112280" y="3429000"/>
            <a:ext cx="3384470" cy="817245"/>
          </a:xfrm>
          <a:prstGeom prst="rect">
            <a:avLst/>
          </a:prstGeom>
          <a:solidFill>
            <a:srgbClr val="ffffff"/>
          </a:solidFill>
          <a:ln w="28575">
            <a:solidFill>
              <a:schemeClr val="dk1"/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2400">
                <a:latin typeface="나눔바른고딕"/>
                <a:ea typeface="나눔바른고딕"/>
              </a:rPr>
              <a:t>카메라기능으로 얼굴을 인식한다</a:t>
            </a:r>
            <a:r>
              <a:rPr lang="en-US" altLang="ko-KR" sz="2400">
                <a:latin typeface="나눔바른고딕"/>
                <a:ea typeface="나눔바른고딕"/>
              </a:rPr>
              <a:t>.</a:t>
            </a:r>
            <a:endParaRPr lang="en-US" altLang="ko-KR" sz="2400">
              <a:latin typeface="나눔바른고딕"/>
            </a:endParaRPr>
          </a:p>
        </p:txBody>
      </p:sp>
      <p:sp>
        <p:nvSpPr>
          <p:cNvPr id="24" name="TextBox 17"/>
          <p:cNvSpPr txBox="1"/>
          <p:nvPr/>
        </p:nvSpPr>
        <p:spPr>
          <a:xfrm>
            <a:off x="347625" y="354328"/>
            <a:ext cx="2147875" cy="693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나눔스퀘어라운드 Bold"/>
                <a:ea typeface="나눔스퀘어라운드 Bold"/>
              </a:rPr>
              <a:t>초기단계</a:t>
            </a:r>
            <a:endParaRPr lang="ko-KR" altLang="en-US" sz="4000">
              <a:latin typeface="나눔스퀘어라운드 Bold"/>
              <a:ea typeface="나눔스퀘어라운드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0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액자 10"/>
          <p:cNvSpPr/>
          <p:nvPr/>
        </p:nvSpPr>
        <p:spPr>
          <a:xfrm>
            <a:off x="0" y="0"/>
            <a:ext cx="12210208" cy="6858505"/>
          </a:xfrm>
          <a:prstGeom prst="frame">
            <a:avLst>
              <a:gd name="adj1" fmla="val 4319"/>
            </a:avLst>
          </a:prstGeom>
          <a:solidFill>
            <a:srgbClr val="338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27560" y="354328"/>
            <a:ext cx="6095743" cy="6149343"/>
          </a:xfrm>
          <a:prstGeom prst="rect">
            <a:avLst/>
          </a:prstGeom>
        </p:spPr>
      </p:pic>
      <p:sp>
        <p:nvSpPr>
          <p:cNvPr id="28" name=""/>
          <p:cNvSpPr/>
          <p:nvPr/>
        </p:nvSpPr>
        <p:spPr>
          <a:xfrm>
            <a:off x="3935700" y="2996940"/>
            <a:ext cx="2039731" cy="118617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9" name=""/>
          <p:cNvSpPr/>
          <p:nvPr/>
        </p:nvSpPr>
        <p:spPr>
          <a:xfrm>
            <a:off x="5975431" y="2996940"/>
            <a:ext cx="2039731" cy="118617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"/>
          <p:cNvSpPr/>
          <p:nvPr/>
        </p:nvSpPr>
        <p:spPr>
          <a:xfrm>
            <a:off x="3935700" y="4183110"/>
            <a:ext cx="4079463" cy="32604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1" name=""/>
          <p:cNvSpPr/>
          <p:nvPr/>
        </p:nvSpPr>
        <p:spPr>
          <a:xfrm>
            <a:off x="3935700" y="4725180"/>
            <a:ext cx="4079463" cy="122417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32" name=""/>
          <p:cNvCxnSpPr>
            <a:endCxn id="28" idx="0"/>
          </p:cNvCxnSpPr>
          <p:nvPr/>
        </p:nvCxnSpPr>
        <p:spPr>
          <a:xfrm>
            <a:off x="2351480" y="2420860"/>
            <a:ext cx="2604086" cy="576080"/>
          </a:xfrm>
          <a:prstGeom prst="bentConnector2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"/>
          <p:cNvSpPr txBox="1"/>
          <p:nvPr/>
        </p:nvSpPr>
        <p:spPr>
          <a:xfrm>
            <a:off x="479220" y="2237111"/>
            <a:ext cx="2160300" cy="367498"/>
          </a:xfrm>
          <a:prstGeom prst="rect">
            <a:avLst/>
          </a:prstGeom>
          <a:solidFill>
            <a:schemeClr val="lt1"/>
          </a:solidFill>
          <a:ln w="19050">
            <a:solidFill>
              <a:schemeClr val="dk1"/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latin typeface="나눔바른고딕"/>
                <a:ea typeface="나눔바른고딕"/>
              </a:rPr>
              <a:t>카메라 기능</a:t>
            </a:r>
            <a:endParaRPr lang="ko-KR" altLang="en-US">
              <a:latin typeface="나눔바른고딕"/>
            </a:endParaRPr>
          </a:p>
        </p:txBody>
      </p:sp>
      <p:cxnSp>
        <p:nvCxnSpPr>
          <p:cNvPr id="34" name=""/>
          <p:cNvCxnSpPr>
            <a:stCxn id="29" idx="0"/>
          </p:cNvCxnSpPr>
          <p:nvPr/>
        </p:nvCxnSpPr>
        <p:spPr>
          <a:xfrm rot="5400000" flipH="1" flipV="1">
            <a:off x="7805823" y="1610333"/>
            <a:ext cx="576080" cy="2197133"/>
          </a:xfrm>
          <a:prstGeom prst="bentConnector2">
            <a:avLst/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"/>
          <p:cNvCxnSpPr>
            <a:stCxn id="30" idx="1"/>
          </p:cNvCxnSpPr>
          <p:nvPr/>
        </p:nvCxnSpPr>
        <p:spPr>
          <a:xfrm rot="10800000" flipV="1">
            <a:off x="2639520" y="4346130"/>
            <a:ext cx="1296180" cy="1588"/>
          </a:xfrm>
          <a:prstGeom prst="bentConnector3">
            <a:avLst>
              <a:gd name="adj1" fmla="val 50000"/>
            </a:avLst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"/>
          <p:cNvSpPr txBox="1"/>
          <p:nvPr/>
        </p:nvSpPr>
        <p:spPr>
          <a:xfrm>
            <a:off x="479220" y="4183110"/>
            <a:ext cx="2160300" cy="901335"/>
          </a:xfrm>
          <a:prstGeom prst="rect">
            <a:avLst/>
          </a:prstGeom>
          <a:solidFill>
            <a:schemeClr val="lt1"/>
          </a:solidFill>
          <a:ln w="19050">
            <a:solidFill>
              <a:schemeClr val="dk1"/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latin typeface="나눔바른고딕"/>
                <a:ea typeface="나눔바른고딕"/>
              </a:rPr>
              <a:t>출력 시작 버튼으로 카메라에 인식된 얼굴을 출력</a:t>
            </a:r>
            <a:endParaRPr lang="ko-KR" altLang="en-US">
              <a:latin typeface="나눔바른고딕"/>
              <a:ea typeface="나눔바른고딕"/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9192430" y="2237111"/>
            <a:ext cx="2664370" cy="637534"/>
          </a:xfrm>
          <a:prstGeom prst="rect">
            <a:avLst/>
          </a:prstGeom>
          <a:solidFill>
            <a:schemeClr val="lt1"/>
          </a:solidFill>
          <a:ln w="19050">
            <a:solidFill>
              <a:schemeClr val="dk1"/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latin typeface="나눔바른고딕"/>
                <a:ea typeface="나눔바른고딕"/>
              </a:rPr>
              <a:t>카메라로 보이는 화면에 얼굴을 인식</a:t>
            </a:r>
            <a:endParaRPr lang="ko-KR" altLang="en-US">
              <a:latin typeface="나눔바른고딕"/>
              <a:ea typeface="나눔바른고딕"/>
            </a:endParaRPr>
          </a:p>
        </p:txBody>
      </p:sp>
      <p:cxnSp>
        <p:nvCxnSpPr>
          <p:cNvPr id="38" name=""/>
          <p:cNvCxnSpPr/>
          <p:nvPr/>
        </p:nvCxnSpPr>
        <p:spPr>
          <a:xfrm>
            <a:off x="8015166" y="4941210"/>
            <a:ext cx="1177264" cy="0"/>
          </a:xfrm>
          <a:prstGeom prst="bentConnector3">
            <a:avLst>
              <a:gd name="adj1" fmla="val 50000"/>
            </a:avLst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"/>
          <p:cNvSpPr txBox="1"/>
          <p:nvPr/>
        </p:nvSpPr>
        <p:spPr>
          <a:xfrm>
            <a:off x="9192430" y="4725180"/>
            <a:ext cx="2664370" cy="635490"/>
          </a:xfrm>
          <a:prstGeom prst="rect">
            <a:avLst/>
          </a:prstGeom>
          <a:solidFill>
            <a:schemeClr val="lt1"/>
          </a:solidFill>
          <a:ln w="19050">
            <a:solidFill>
              <a:schemeClr val="dk1"/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latin typeface="나눔바른고딕"/>
                <a:ea typeface="나눔바른고딕"/>
              </a:rPr>
              <a:t>등록되어있는 사람의 얼굴 명단</a:t>
            </a:r>
            <a:endParaRPr lang="ko-KR" altLang="en-US">
              <a:latin typeface="나눔바른고딕"/>
            </a:endParaRPr>
          </a:p>
        </p:txBody>
      </p:sp>
      <p:sp>
        <p:nvSpPr>
          <p:cNvPr id="40" name="TextBox 17"/>
          <p:cNvSpPr txBox="1"/>
          <p:nvPr/>
        </p:nvSpPr>
        <p:spPr>
          <a:xfrm>
            <a:off x="347625" y="354328"/>
            <a:ext cx="2147875" cy="693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나눔스퀘어라운드 Bold"/>
                <a:ea typeface="나눔스퀘어라운드 Bold"/>
              </a:rPr>
              <a:t>중간단계</a:t>
            </a:r>
            <a:endParaRPr lang="ko-KR" altLang="en-US" sz="4000">
              <a:latin typeface="나눔스퀘어라운드 Bold"/>
              <a:ea typeface="나눔스퀘어라운드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0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액자 8"/>
          <p:cNvSpPr/>
          <p:nvPr/>
        </p:nvSpPr>
        <p:spPr>
          <a:xfrm>
            <a:off x="0" y="0"/>
            <a:ext cx="12210208" cy="6858505"/>
          </a:xfrm>
          <a:prstGeom prst="frame">
            <a:avLst>
              <a:gd name="adj1" fmla="val 4319"/>
            </a:avLst>
          </a:prstGeom>
          <a:solidFill>
            <a:srgbClr val="338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17"/>
          <p:cNvSpPr txBox="1"/>
          <p:nvPr/>
        </p:nvSpPr>
        <p:spPr>
          <a:xfrm>
            <a:off x="347625" y="354328"/>
            <a:ext cx="2075865" cy="691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나눔스퀘어라운드 Bold"/>
                <a:ea typeface="나눔스퀘어라운드 Bold"/>
              </a:rPr>
              <a:t>최종단계</a:t>
            </a:r>
            <a:endParaRPr lang="ko-KR" altLang="en-US" sz="4000">
              <a:latin typeface="나눔스퀘어라운드 Bold"/>
              <a:ea typeface="나눔스퀘어라운드 Bold"/>
            </a:endParaRPr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3640" y="274299"/>
            <a:ext cx="4636119" cy="6309400"/>
          </a:xfrm>
          <a:prstGeom prst="rect">
            <a:avLst/>
          </a:prstGeom>
        </p:spPr>
      </p:pic>
      <p:sp>
        <p:nvSpPr>
          <p:cNvPr id="28" name=""/>
          <p:cNvSpPr/>
          <p:nvPr/>
        </p:nvSpPr>
        <p:spPr>
          <a:xfrm>
            <a:off x="3647660" y="2492870"/>
            <a:ext cx="432060" cy="21603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9" name=""/>
          <p:cNvSpPr/>
          <p:nvPr/>
        </p:nvSpPr>
        <p:spPr>
          <a:xfrm>
            <a:off x="4079720" y="2492870"/>
            <a:ext cx="936130" cy="21603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"/>
          <p:cNvSpPr/>
          <p:nvPr/>
        </p:nvSpPr>
        <p:spPr>
          <a:xfrm>
            <a:off x="3647660" y="2708900"/>
            <a:ext cx="4248590" cy="3744520"/>
          </a:xfrm>
          <a:prstGeom prst="rect">
            <a:avLst/>
          </a:prstGeom>
          <a:noFill/>
          <a:ln w="1905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31" name=""/>
          <p:cNvCxnSpPr>
            <a:stCxn id="28" idx="1"/>
          </p:cNvCxnSpPr>
          <p:nvPr/>
        </p:nvCxnSpPr>
        <p:spPr>
          <a:xfrm rot="10800000" flipV="1">
            <a:off x="2999570" y="2600885"/>
            <a:ext cx="648090" cy="1588"/>
          </a:xfrm>
          <a:prstGeom prst="bentConnector3">
            <a:avLst>
              <a:gd name="adj1" fmla="val 50000"/>
            </a:avLst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"/>
          <p:cNvSpPr txBox="1"/>
          <p:nvPr/>
        </p:nvSpPr>
        <p:spPr>
          <a:xfrm>
            <a:off x="623240" y="2418949"/>
            <a:ext cx="2376330" cy="3638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dk1"/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latin typeface="나눔바른고딕"/>
                <a:ea typeface="나눔바른고딕"/>
              </a:rPr>
              <a:t>초기화 버튼</a:t>
            </a:r>
            <a:endParaRPr lang="ko-KR" altLang="en-US">
              <a:latin typeface="나눔바른고딕"/>
            </a:endParaRPr>
          </a:p>
        </p:txBody>
      </p:sp>
      <p:cxnSp>
        <p:nvCxnSpPr>
          <p:cNvPr id="33" name=""/>
          <p:cNvCxnSpPr/>
          <p:nvPr/>
        </p:nvCxnSpPr>
        <p:spPr>
          <a:xfrm rot="10800000" flipV="1">
            <a:off x="5015850" y="2600885"/>
            <a:ext cx="3456479" cy="3176"/>
          </a:xfrm>
          <a:prstGeom prst="bentConnector3">
            <a:avLst>
              <a:gd name="adj1" fmla="val 50000"/>
            </a:avLst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"/>
          <p:cNvSpPr txBox="1"/>
          <p:nvPr/>
        </p:nvSpPr>
        <p:spPr>
          <a:xfrm>
            <a:off x="8472330" y="2418949"/>
            <a:ext cx="2376330" cy="636671"/>
          </a:xfrm>
          <a:prstGeom prst="rect">
            <a:avLst/>
          </a:prstGeom>
          <a:solidFill>
            <a:srgbClr val="ffffff"/>
          </a:solidFill>
          <a:ln w="1905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나눔바른고딕"/>
                <a:ea typeface="나눔바른고딕"/>
              </a:rPr>
              <a:t>출석 기록을 </a:t>
            </a:r>
            <a:r>
              <a:rPr lang="en-US" altLang="ko-KR">
                <a:latin typeface="나눔바른고딕"/>
                <a:ea typeface="나눔바른고딕"/>
              </a:rPr>
              <a:t>CSV</a:t>
            </a:r>
            <a:r>
              <a:rPr lang="ko-KR" altLang="en-US">
                <a:latin typeface="나눔바른고딕"/>
                <a:ea typeface="나눔바른고딕"/>
              </a:rPr>
              <a:t>로 다운 받는 버튼</a:t>
            </a:r>
            <a:endParaRPr lang="ko-KR" altLang="en-US">
              <a:latin typeface="나눔바른고딕"/>
              <a:ea typeface="나눔바른고딕"/>
            </a:endParaRPr>
          </a:p>
        </p:txBody>
      </p:sp>
      <p:cxnSp>
        <p:nvCxnSpPr>
          <p:cNvPr id="35" name=""/>
          <p:cNvCxnSpPr>
            <a:stCxn id="30" idx="1"/>
          </p:cNvCxnSpPr>
          <p:nvPr/>
        </p:nvCxnSpPr>
        <p:spPr>
          <a:xfrm rot="10800000" flipV="1">
            <a:off x="2999570" y="4581160"/>
            <a:ext cx="648089" cy="1588"/>
          </a:xfrm>
          <a:prstGeom prst="bentConnector3">
            <a:avLst>
              <a:gd name="adj1" fmla="val 50000"/>
            </a:avLst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"/>
          <p:cNvSpPr txBox="1"/>
          <p:nvPr/>
        </p:nvSpPr>
        <p:spPr>
          <a:xfrm>
            <a:off x="623240" y="4399224"/>
            <a:ext cx="2376330" cy="3638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나눔바른고딕"/>
                <a:ea typeface="나눔바른고딕"/>
              </a:rPr>
              <a:t>명단 맴버 추가</a:t>
            </a:r>
            <a:endParaRPr lang="ko-KR" altLang="en-US">
              <a:latin typeface="나눔바른고딕"/>
              <a:ea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0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 rot="0">
            <a:off x="0" y="0"/>
            <a:ext cx="12210208" cy="6858505"/>
            <a:chOff x="0" y="0"/>
            <a:chExt cx="12210208" cy="6858505"/>
          </a:xfrm>
        </p:grpSpPr>
        <p:sp>
          <p:nvSpPr>
            <p:cNvPr id="2" name="직각 삼각형 1"/>
            <p:cNvSpPr/>
            <p:nvPr/>
          </p:nvSpPr>
          <p:spPr>
            <a:xfrm flipH="1" flipV="1">
              <a:off x="10006518" y="0"/>
              <a:ext cx="2160300" cy="2160300"/>
            </a:xfrm>
            <a:prstGeom prst="rtTriangle">
              <a:avLst/>
            </a:prstGeom>
            <a:solidFill>
              <a:srgbClr val="3384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액자 5"/>
            <p:cNvSpPr/>
            <p:nvPr/>
          </p:nvSpPr>
          <p:spPr>
            <a:xfrm>
              <a:off x="0" y="0"/>
              <a:ext cx="12210208" cy="6858505"/>
            </a:xfrm>
            <a:prstGeom prst="frame">
              <a:avLst>
                <a:gd name="adj1" fmla="val 4319"/>
              </a:avLst>
            </a:prstGeom>
            <a:solidFill>
              <a:srgbClr val="3384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38925" y="337196"/>
            <a:ext cx="720100" cy="720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12210" y="1929467"/>
            <a:ext cx="3359620" cy="1126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  <a:defRPr/>
            </a:pPr>
            <a:r>
              <a:rPr lang="ko-KR" altLang="en-US" sz="4000">
                <a:latin typeface="나눔스퀘어라운드OTF Regular"/>
                <a:ea typeface="나눔스퀘어라운드OTF Regular"/>
              </a:rPr>
              <a:t>김진혁</a:t>
            </a:r>
            <a:endParaRPr lang="ko-KR" altLang="en-US" sz="4000">
              <a:latin typeface="나눔스퀘어라운드OTF Regular"/>
              <a:ea typeface="나눔스퀘어라운드OTF Regular"/>
            </a:endParaRPr>
          </a:p>
          <a:p>
            <a:pPr lvl="1">
              <a:defRPr/>
            </a:pPr>
            <a:r>
              <a:rPr lang="en-US" altLang="ko-KR" sz="2800">
                <a:latin typeface="나눔스퀘어라운드OTF Regular"/>
                <a:ea typeface="나눔스퀘어라운드OTF Regular"/>
              </a:rPr>
              <a:t>-</a:t>
            </a:r>
            <a:r>
              <a:rPr lang="ko-KR" altLang="en-US" sz="2800">
                <a:latin typeface="나눔스퀘어라운드OTF Regular"/>
                <a:ea typeface="나눔스퀘어라운드OTF Regular"/>
              </a:rPr>
              <a:t>웹 프로그래밍</a:t>
            </a:r>
            <a:endParaRPr lang="ko-KR" altLang="en-US" sz="2800">
              <a:latin typeface="나눔스퀘어라운드OTF Regular"/>
              <a:ea typeface="나눔스퀘어라운드OTF Regula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96000" y="1929467"/>
            <a:ext cx="3359620" cy="1126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 startAt="2"/>
              <a:defRPr/>
            </a:pPr>
            <a:r>
              <a:rPr lang="ko-KR" altLang="en-US" sz="4000">
                <a:latin typeface="나눔스퀘어라운드OTF Regular"/>
                <a:ea typeface="나눔스퀘어라운드OTF Regular"/>
              </a:rPr>
              <a:t>남태승</a:t>
            </a:r>
            <a:endParaRPr lang="ko-KR" altLang="en-US" sz="4000">
              <a:latin typeface="나눔스퀘어라운드OTF Regular"/>
              <a:ea typeface="나눔스퀘어라운드OTF Regular"/>
            </a:endParaRPr>
          </a:p>
          <a:p>
            <a:pPr lvl="1">
              <a:defRPr/>
            </a:pPr>
            <a:r>
              <a:rPr lang="en-US" altLang="ko-KR" sz="2800">
                <a:latin typeface="나눔스퀘어라운드OTF Regular"/>
                <a:ea typeface="나눔스퀘어라운드OTF Regular"/>
              </a:rPr>
              <a:t>-</a:t>
            </a:r>
            <a:r>
              <a:rPr lang="ko-KR" altLang="en-US" sz="2800">
                <a:latin typeface="나눔스퀘어라운드OTF Regular"/>
                <a:ea typeface="나눔스퀘어라운드OTF Regular"/>
              </a:rPr>
              <a:t>웹 디자인</a:t>
            </a:r>
            <a:endParaRPr lang="ko-KR" altLang="en-US" sz="2800">
              <a:latin typeface="나눔스퀘어라운드OTF Regular"/>
              <a:ea typeface="나눔스퀘어라운드OTF Regula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7625" y="354328"/>
            <a:ext cx="2075865" cy="691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나눔스퀘어라운드 Bold"/>
                <a:ea typeface="나눔스퀘어라운드 Bold"/>
              </a:rPr>
              <a:t>역할</a:t>
            </a:r>
            <a:endParaRPr lang="ko-KR" altLang="en-US" sz="4000">
              <a:latin typeface="나눔스퀘어라운드 Bold"/>
              <a:ea typeface="나눔스퀘어라운드 Bold"/>
            </a:endParaRPr>
          </a:p>
        </p:txBody>
      </p:sp>
      <p:sp>
        <p:nvSpPr>
          <p:cNvPr id="19" name="TextBox 10"/>
          <p:cNvSpPr txBox="1"/>
          <p:nvPr/>
        </p:nvSpPr>
        <p:spPr>
          <a:xfrm>
            <a:off x="1512210" y="4393398"/>
            <a:ext cx="3359620" cy="1129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+mj-lt"/>
              <a:buNone/>
              <a:defRPr/>
            </a:pPr>
            <a:r>
              <a:rPr lang="en-US" altLang="ko-KR" sz="4000">
                <a:latin typeface="나눔스퀘어라운드OTF Regular"/>
                <a:ea typeface="나눔스퀘어라운드OTF Regular"/>
              </a:rPr>
              <a:t>3.</a:t>
            </a:r>
            <a:r>
              <a:rPr lang="ko-KR" altLang="en-US" sz="4000">
                <a:latin typeface="나눔스퀘어라운드OTF Regular"/>
                <a:ea typeface="나눔스퀘어라운드OTF Regular"/>
              </a:rPr>
              <a:t> 박윤상</a:t>
            </a:r>
            <a:endParaRPr lang="ko-KR" altLang="en-US" sz="4000">
              <a:latin typeface="나눔스퀘어라운드OTF Regular"/>
              <a:ea typeface="나눔스퀘어라운드OTF Regular"/>
            </a:endParaRPr>
          </a:p>
          <a:p>
            <a:pPr lvl="1">
              <a:defRPr/>
            </a:pPr>
            <a:r>
              <a:rPr lang="en-US" altLang="ko-KR" sz="2800">
                <a:latin typeface="나눔스퀘어라운드OTF Regular"/>
                <a:ea typeface="나눔스퀘어라운드OTF Regular"/>
              </a:rPr>
              <a:t>-</a:t>
            </a:r>
            <a:r>
              <a:rPr lang="ko-KR" altLang="en-US" sz="2800">
                <a:latin typeface="나눔스퀘어라운드OTF Regular"/>
                <a:ea typeface="나눔스퀘어라운드OTF Regular"/>
              </a:rPr>
              <a:t>발표</a:t>
            </a:r>
            <a:r>
              <a:rPr lang="en-US" altLang="ko-KR" sz="2800">
                <a:latin typeface="나눔스퀘어라운드OTF Regular"/>
                <a:ea typeface="나눔스퀘어라운드OTF Regular"/>
              </a:rPr>
              <a:t> ppt</a:t>
            </a:r>
            <a:r>
              <a:rPr lang="ko-KR" altLang="en-US" sz="2800">
                <a:latin typeface="나눔스퀘어라운드OTF Regular"/>
                <a:ea typeface="나눔스퀘어라운드OTF Regular"/>
              </a:rPr>
              <a:t> 제작</a:t>
            </a:r>
            <a:endParaRPr lang="ko-KR" altLang="en-US" sz="2800">
              <a:latin typeface="나눔스퀘어라운드OTF Regular"/>
              <a:ea typeface="나눔스퀘어라운드OTF Regular"/>
            </a:endParaRPr>
          </a:p>
        </p:txBody>
      </p:sp>
      <p:sp>
        <p:nvSpPr>
          <p:cNvPr id="22" name="TextBox 13"/>
          <p:cNvSpPr txBox="1"/>
          <p:nvPr/>
        </p:nvSpPr>
        <p:spPr>
          <a:xfrm>
            <a:off x="6096000" y="4394920"/>
            <a:ext cx="3359620" cy="1127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+mj-lt"/>
              <a:buNone/>
              <a:defRPr/>
            </a:pPr>
            <a:r>
              <a:rPr lang="en-US" altLang="ko-KR" sz="4000">
                <a:latin typeface="나눔스퀘어라운드OTF Regular"/>
                <a:ea typeface="나눔스퀘어라운드OTF Regular"/>
              </a:rPr>
              <a:t>4.</a:t>
            </a:r>
            <a:r>
              <a:rPr lang="ko-KR" altLang="en-US" sz="4000">
                <a:latin typeface="나눔스퀘어라운드OTF Regular"/>
                <a:ea typeface="나눔스퀘어라운드OTF Regular"/>
              </a:rPr>
              <a:t> 이민규</a:t>
            </a:r>
            <a:endParaRPr lang="ko-KR" altLang="en-US" sz="4000">
              <a:latin typeface="나눔스퀘어라운드OTF Regular"/>
              <a:ea typeface="나눔스퀘어라운드OTF Regular"/>
            </a:endParaRPr>
          </a:p>
          <a:p>
            <a:pPr lvl="1">
              <a:defRPr/>
            </a:pPr>
            <a:r>
              <a:rPr lang="en-US" altLang="ko-KR" sz="2800">
                <a:latin typeface="나눔스퀘어라운드OTF Regular"/>
                <a:ea typeface="나눔스퀘어라운드OTF Regular"/>
              </a:rPr>
              <a:t>-</a:t>
            </a:r>
            <a:r>
              <a:rPr lang="ko-KR" altLang="en-US" sz="2800">
                <a:latin typeface="나눔스퀘어라운드OTF Regular"/>
                <a:ea typeface="나눔스퀘어라운드OTF Regular"/>
              </a:rPr>
              <a:t>웹 디자인</a:t>
            </a:r>
            <a:endParaRPr lang="ko-KR" altLang="en-US" sz="2800">
              <a:latin typeface="나눔스퀘어라운드OTF Regular"/>
              <a:ea typeface="나눔스퀘어라운드OTF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HP Inc.</ep:Company>
  <ep:Words>729</ep:Words>
  <ep:PresentationFormat>와이드스크린</ep:PresentationFormat>
  <ep:Paragraphs>137</ep:Paragraphs>
  <ep:Slides>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ep:HeadingPairs>
  <ep:TitlesOfParts>
    <vt:vector size="10" baseType="lpstr">
      <vt:lpstr>한컴오피스</vt:lpstr>
      <vt:lpstr>그래픽스 조별발표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2022-05-14T14:55:52.000</dcterms:created>
  <dc:creator>pys03</dc:creator>
  <cp:lastModifiedBy>pys03</cp:lastModifiedBy>
  <dcterms:modified xsi:type="dcterms:W3CDTF">2023-05-15T11:13:42.499</dcterms:modified>
  <cp:revision>150</cp:revision>
  <dc:title>가상현실, 증강현실</dc:title>
  <cp:version>1000.0000.01</cp:version>
</cp:coreProperties>
</file>